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2BDC28-C854-4E5B-B793-233E821D6A8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5720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B2BF91-7D77-40E8-AD14-0F9EE2F7FE39}" type="slidenum">
              <a:rPr lang="de-DE"/>
              <a:pPr/>
              <a:t>1</a:t>
            </a:fld>
            <a:endParaRPr lang="de-DE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4A55CB-A40B-4DC7-9A03-4D064960142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7407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ED3B3-A723-441D-BD6B-23FB7D326D0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0106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927DF0-E7F4-44FE-9C8B-39C0E442A3B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620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A0933E-86F0-4DA6-B377-55F4AA4A52B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7109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CDAE1B-2A6B-4833-B566-9B585E56F07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598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83481A-9BA2-45E4-A67C-E7BE25D4BA3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4368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402B7-B695-472C-9579-C24EA72F697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6765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E8ADB-53A7-415A-AD60-BDD5FF7F196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64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56DB09-7EC0-4B95-A64C-705C64D09B6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9709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C6947-444D-4624-8673-6438B93FAC2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24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65C1DD-693E-4EBC-AA41-2ABFFC80C726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5258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4D2E5FA-D8B5-43B9-92C1-D70C01BA3510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 flipV="1">
            <a:off x="900113" y="1484313"/>
            <a:ext cx="0" cy="18716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02" name="Text Box 54"/>
          <p:cNvSpPr txBox="1">
            <a:spLocks noChangeArrowheads="1"/>
          </p:cNvSpPr>
          <p:nvPr/>
        </p:nvSpPr>
        <p:spPr bwMode="auto">
          <a:xfrm>
            <a:off x="323850" y="188913"/>
            <a:ext cx="84963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 b="1"/>
              <a:t>Grafische Herleitung der Gesamtnachfrage zweier Konsumenten</a:t>
            </a:r>
          </a:p>
        </p:txBody>
      </p:sp>
      <p:sp>
        <p:nvSpPr>
          <p:cNvPr id="2105" name="Text Box 57"/>
          <p:cNvSpPr txBox="1">
            <a:spLocks noChangeArrowheads="1"/>
          </p:cNvSpPr>
          <p:nvPr/>
        </p:nvSpPr>
        <p:spPr bwMode="auto">
          <a:xfrm>
            <a:off x="5219700" y="5445125"/>
            <a:ext cx="3097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3040063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de-DE"/>
          </a:p>
        </p:txBody>
      </p:sp>
      <p:sp>
        <p:nvSpPr>
          <p:cNvPr id="2126" name="Line 78"/>
          <p:cNvSpPr>
            <a:spLocks noChangeShapeType="1"/>
          </p:cNvSpPr>
          <p:nvPr/>
        </p:nvSpPr>
        <p:spPr bwMode="auto">
          <a:xfrm flipH="1">
            <a:off x="2987675" y="1916113"/>
            <a:ext cx="23764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28" name="Line 80"/>
          <p:cNvSpPr>
            <a:spLocks noChangeShapeType="1"/>
          </p:cNvSpPr>
          <p:nvPr/>
        </p:nvSpPr>
        <p:spPr bwMode="auto">
          <a:xfrm flipH="1">
            <a:off x="900113" y="2349500"/>
            <a:ext cx="48244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31" name="Line 83"/>
          <p:cNvSpPr>
            <a:spLocks noChangeShapeType="1"/>
          </p:cNvSpPr>
          <p:nvPr/>
        </p:nvSpPr>
        <p:spPr bwMode="auto">
          <a:xfrm>
            <a:off x="900113" y="3357563"/>
            <a:ext cx="18716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32" name="Text Box 84"/>
          <p:cNvSpPr txBox="1">
            <a:spLocks noChangeArrowheads="1"/>
          </p:cNvSpPr>
          <p:nvPr/>
        </p:nvSpPr>
        <p:spPr bwMode="auto">
          <a:xfrm>
            <a:off x="7740650" y="2997200"/>
            <a:ext cx="936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  <a:r>
              <a:rPr lang="de-DE" baseline="30000"/>
              <a:t>NG</a:t>
            </a:r>
            <a:r>
              <a:rPr lang="de-DE"/>
              <a:t>(p</a:t>
            </a:r>
            <a:r>
              <a:rPr lang="de-DE" baseline="-25000"/>
              <a:t>x</a:t>
            </a:r>
            <a:r>
              <a:rPr lang="de-DE"/>
              <a:t>)</a:t>
            </a:r>
          </a:p>
        </p:txBody>
      </p:sp>
      <p:sp>
        <p:nvSpPr>
          <p:cNvPr id="2135" name="Text Box 87"/>
          <p:cNvSpPr txBox="1">
            <a:spLocks noChangeArrowheads="1"/>
          </p:cNvSpPr>
          <p:nvPr/>
        </p:nvSpPr>
        <p:spPr bwMode="auto">
          <a:xfrm>
            <a:off x="539750" y="3213100"/>
            <a:ext cx="358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0</a:t>
            </a:r>
          </a:p>
        </p:txBody>
      </p:sp>
      <p:sp>
        <p:nvSpPr>
          <p:cNvPr id="2140" name="Text Box 92"/>
          <p:cNvSpPr txBox="1">
            <a:spLocks noChangeArrowheads="1"/>
          </p:cNvSpPr>
          <p:nvPr/>
        </p:nvSpPr>
        <p:spPr bwMode="auto">
          <a:xfrm>
            <a:off x="755650" y="4076700"/>
            <a:ext cx="7416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rabicParenR"/>
            </a:pPr>
            <a:r>
              <a:rPr lang="de-DE"/>
              <a:t>Falls</a:t>
            </a:r>
            <a:r>
              <a:rPr lang="en-US">
                <a:cs typeface="Arial" charset="0"/>
              </a:rPr>
              <a:t> p</a:t>
            </a:r>
            <a:r>
              <a:rPr lang="en-US" baseline="-25000">
                <a:cs typeface="Arial" charset="0"/>
              </a:rPr>
              <a:t>x</a:t>
            </a:r>
            <a:r>
              <a:rPr lang="en-US">
                <a:cs typeface="Arial" charset="0"/>
              </a:rPr>
              <a:t>&gt;p</a:t>
            </a:r>
            <a:r>
              <a:rPr lang="en-US" baseline="-25000">
                <a:cs typeface="Arial" charset="0"/>
              </a:rPr>
              <a:t>x2</a:t>
            </a:r>
            <a:r>
              <a:rPr lang="de-DE"/>
              <a:t>  kauft keiner der beiden Konsumenten. Die Gesamt-nachfrage ist X</a:t>
            </a:r>
            <a:r>
              <a:rPr lang="de-DE" baseline="30000"/>
              <a:t>NG</a:t>
            </a:r>
            <a:r>
              <a:rPr lang="de-DE"/>
              <a:t>(</a:t>
            </a:r>
            <a:r>
              <a:rPr lang="en-US"/>
              <a:t>p</a:t>
            </a:r>
            <a:r>
              <a:rPr lang="en-US" baseline="-25000"/>
              <a:t>x</a:t>
            </a:r>
            <a:r>
              <a:rPr lang="de-DE"/>
              <a:t>)=0.</a:t>
            </a:r>
          </a:p>
        </p:txBody>
      </p:sp>
      <p:sp>
        <p:nvSpPr>
          <p:cNvPr id="2142" name="Text Box 94"/>
          <p:cNvSpPr txBox="1">
            <a:spLocks noChangeArrowheads="1"/>
          </p:cNvSpPr>
          <p:nvPr/>
        </p:nvSpPr>
        <p:spPr bwMode="auto">
          <a:xfrm>
            <a:off x="611188" y="112553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x</a:t>
            </a:r>
          </a:p>
        </p:txBody>
      </p:sp>
      <p:sp>
        <p:nvSpPr>
          <p:cNvPr id="2143" name="Line 95"/>
          <p:cNvSpPr>
            <a:spLocks noChangeShapeType="1"/>
          </p:cNvSpPr>
          <p:nvPr/>
        </p:nvSpPr>
        <p:spPr bwMode="auto">
          <a:xfrm>
            <a:off x="900113" y="2349500"/>
            <a:ext cx="64770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50" name="Text Box 102"/>
          <p:cNvSpPr txBox="1">
            <a:spLocks noChangeArrowheads="1"/>
          </p:cNvSpPr>
          <p:nvPr/>
        </p:nvSpPr>
        <p:spPr bwMode="auto">
          <a:xfrm>
            <a:off x="2987675" y="2492375"/>
            <a:ext cx="360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a</a:t>
            </a:r>
            <a:endParaRPr lang="de-DE" baseline="-25000"/>
          </a:p>
        </p:txBody>
      </p:sp>
      <p:sp>
        <p:nvSpPr>
          <p:cNvPr id="2166" name="Line 118"/>
          <p:cNvSpPr>
            <a:spLocks noChangeShapeType="1"/>
          </p:cNvSpPr>
          <p:nvPr/>
        </p:nvSpPr>
        <p:spPr bwMode="auto">
          <a:xfrm>
            <a:off x="2987675" y="3357563"/>
            <a:ext cx="18716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67" name="Line 119"/>
          <p:cNvSpPr>
            <a:spLocks noChangeShapeType="1"/>
          </p:cNvSpPr>
          <p:nvPr/>
        </p:nvSpPr>
        <p:spPr bwMode="auto">
          <a:xfrm>
            <a:off x="5364163" y="3357563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68" name="Line 120"/>
          <p:cNvSpPr>
            <a:spLocks noChangeShapeType="1"/>
          </p:cNvSpPr>
          <p:nvPr/>
        </p:nvSpPr>
        <p:spPr bwMode="auto">
          <a:xfrm flipV="1">
            <a:off x="2987675" y="1484313"/>
            <a:ext cx="0" cy="18716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69" name="Line 121"/>
          <p:cNvSpPr>
            <a:spLocks noChangeShapeType="1"/>
          </p:cNvSpPr>
          <p:nvPr/>
        </p:nvSpPr>
        <p:spPr bwMode="auto">
          <a:xfrm flipV="1">
            <a:off x="5364163" y="1484313"/>
            <a:ext cx="0" cy="18716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70" name="Line 122"/>
          <p:cNvSpPr>
            <a:spLocks noChangeShapeType="1"/>
          </p:cNvSpPr>
          <p:nvPr/>
        </p:nvSpPr>
        <p:spPr bwMode="auto">
          <a:xfrm>
            <a:off x="2987675" y="1916113"/>
            <a:ext cx="1152525" cy="144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71" name="AutoShape 123"/>
          <p:cNvSpPr>
            <a:spLocks/>
          </p:cNvSpPr>
          <p:nvPr/>
        </p:nvSpPr>
        <p:spPr bwMode="auto">
          <a:xfrm rot="-5400000">
            <a:off x="3059907" y="2277268"/>
            <a:ext cx="215900" cy="360363"/>
          </a:xfrm>
          <a:prstGeom prst="leftBrace">
            <a:avLst>
              <a:gd name="adj1" fmla="val 1390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172" name="AutoShape 124"/>
          <p:cNvSpPr>
            <a:spLocks/>
          </p:cNvSpPr>
          <p:nvPr/>
        </p:nvSpPr>
        <p:spPr bwMode="auto">
          <a:xfrm rot="-5400000">
            <a:off x="5436394" y="2277269"/>
            <a:ext cx="215900" cy="360362"/>
          </a:xfrm>
          <a:prstGeom prst="leftBrace">
            <a:avLst>
              <a:gd name="adj1" fmla="val 1390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173" name="Line 125"/>
          <p:cNvSpPr>
            <a:spLocks noChangeShapeType="1"/>
          </p:cNvSpPr>
          <p:nvPr/>
        </p:nvSpPr>
        <p:spPr bwMode="auto">
          <a:xfrm>
            <a:off x="5364163" y="1916113"/>
            <a:ext cx="360362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74" name="AutoShape 126"/>
          <p:cNvSpPr>
            <a:spLocks/>
          </p:cNvSpPr>
          <p:nvPr/>
        </p:nvSpPr>
        <p:spPr bwMode="auto">
          <a:xfrm rot="-5400000">
            <a:off x="1116013" y="3284538"/>
            <a:ext cx="215900" cy="6477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175" name="AutoShape 127"/>
          <p:cNvSpPr>
            <a:spLocks/>
          </p:cNvSpPr>
          <p:nvPr/>
        </p:nvSpPr>
        <p:spPr bwMode="auto">
          <a:xfrm rot="-5400000">
            <a:off x="3455988" y="3032125"/>
            <a:ext cx="215900" cy="1152525"/>
          </a:xfrm>
          <a:prstGeom prst="leftBrace">
            <a:avLst>
              <a:gd name="adj1" fmla="val 4448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178" name="AutoShape 130"/>
          <p:cNvSpPr>
            <a:spLocks/>
          </p:cNvSpPr>
          <p:nvPr/>
        </p:nvSpPr>
        <p:spPr bwMode="auto">
          <a:xfrm rot="-5400000">
            <a:off x="6156326" y="2708275"/>
            <a:ext cx="215900" cy="1800225"/>
          </a:xfrm>
          <a:prstGeom prst="leftBrace">
            <a:avLst>
              <a:gd name="adj1" fmla="val 6948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179" name="Line 131"/>
          <p:cNvSpPr>
            <a:spLocks noChangeShapeType="1"/>
          </p:cNvSpPr>
          <p:nvPr/>
        </p:nvSpPr>
        <p:spPr bwMode="auto">
          <a:xfrm>
            <a:off x="5724525" y="2349500"/>
            <a:ext cx="1439863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80" name="Text Box 132"/>
          <p:cNvSpPr txBox="1">
            <a:spLocks noChangeArrowheads="1"/>
          </p:cNvSpPr>
          <p:nvPr/>
        </p:nvSpPr>
        <p:spPr bwMode="auto">
          <a:xfrm>
            <a:off x="5076825" y="3213100"/>
            <a:ext cx="358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0</a:t>
            </a:r>
          </a:p>
        </p:txBody>
      </p:sp>
      <p:sp>
        <p:nvSpPr>
          <p:cNvPr id="2183" name="Text Box 135"/>
          <p:cNvSpPr txBox="1">
            <a:spLocks noChangeArrowheads="1"/>
          </p:cNvSpPr>
          <p:nvPr/>
        </p:nvSpPr>
        <p:spPr bwMode="auto">
          <a:xfrm>
            <a:off x="2700338" y="112553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x</a:t>
            </a:r>
          </a:p>
        </p:txBody>
      </p:sp>
      <p:sp>
        <p:nvSpPr>
          <p:cNvPr id="2184" name="Text Box 136"/>
          <p:cNvSpPr txBox="1">
            <a:spLocks noChangeArrowheads="1"/>
          </p:cNvSpPr>
          <p:nvPr/>
        </p:nvSpPr>
        <p:spPr bwMode="auto">
          <a:xfrm>
            <a:off x="5076825" y="112553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x</a:t>
            </a:r>
          </a:p>
        </p:txBody>
      </p:sp>
      <p:sp>
        <p:nvSpPr>
          <p:cNvPr id="2185" name="Text Box 137"/>
          <p:cNvSpPr txBox="1">
            <a:spLocks noChangeArrowheads="1"/>
          </p:cNvSpPr>
          <p:nvPr/>
        </p:nvSpPr>
        <p:spPr bwMode="auto">
          <a:xfrm>
            <a:off x="5364163" y="2492375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a</a:t>
            </a:r>
            <a:endParaRPr lang="de-DE" baseline="-25000"/>
          </a:p>
        </p:txBody>
      </p:sp>
      <p:sp>
        <p:nvSpPr>
          <p:cNvPr id="2186" name="Text Box 138"/>
          <p:cNvSpPr txBox="1">
            <a:spLocks noChangeArrowheads="1"/>
          </p:cNvSpPr>
          <p:nvPr/>
        </p:nvSpPr>
        <p:spPr bwMode="auto">
          <a:xfrm>
            <a:off x="1042988" y="3644900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b</a:t>
            </a:r>
            <a:endParaRPr lang="de-DE" baseline="-25000"/>
          </a:p>
        </p:txBody>
      </p:sp>
      <p:sp>
        <p:nvSpPr>
          <p:cNvPr id="2187" name="Text Box 139"/>
          <p:cNvSpPr txBox="1">
            <a:spLocks noChangeArrowheads="1"/>
          </p:cNvSpPr>
          <p:nvPr/>
        </p:nvSpPr>
        <p:spPr bwMode="auto">
          <a:xfrm>
            <a:off x="3348038" y="3644900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c</a:t>
            </a:r>
            <a:endParaRPr lang="de-DE" baseline="-25000"/>
          </a:p>
        </p:txBody>
      </p:sp>
      <p:sp>
        <p:nvSpPr>
          <p:cNvPr id="2188" name="Text Box 140"/>
          <p:cNvSpPr txBox="1">
            <a:spLocks noChangeArrowheads="1"/>
          </p:cNvSpPr>
          <p:nvPr/>
        </p:nvSpPr>
        <p:spPr bwMode="auto">
          <a:xfrm>
            <a:off x="6011863" y="3644900"/>
            <a:ext cx="574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b+c</a:t>
            </a:r>
            <a:endParaRPr lang="de-DE" baseline="-25000"/>
          </a:p>
        </p:txBody>
      </p:sp>
      <p:sp>
        <p:nvSpPr>
          <p:cNvPr id="2189" name="Text Box 141"/>
          <p:cNvSpPr txBox="1">
            <a:spLocks noChangeArrowheads="1"/>
          </p:cNvSpPr>
          <p:nvPr/>
        </p:nvSpPr>
        <p:spPr bwMode="auto">
          <a:xfrm>
            <a:off x="755650" y="4652963"/>
            <a:ext cx="7416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de-DE"/>
              <a:t>2) Falls</a:t>
            </a:r>
            <a:r>
              <a:rPr lang="en-US">
                <a:cs typeface="Arial" charset="0"/>
              </a:rPr>
              <a:t> p</a:t>
            </a:r>
            <a:r>
              <a:rPr lang="en-US" baseline="-25000">
                <a:cs typeface="Arial" charset="0"/>
              </a:rPr>
              <a:t>x2</a:t>
            </a:r>
            <a:r>
              <a:rPr lang="en-US">
                <a:cs typeface="Arial" charset="0"/>
              </a:rPr>
              <a:t>≥p</a:t>
            </a:r>
            <a:r>
              <a:rPr lang="en-US" baseline="-25000">
                <a:cs typeface="Arial" charset="0"/>
              </a:rPr>
              <a:t>x</a:t>
            </a:r>
            <a:r>
              <a:rPr lang="de-DE"/>
              <a:t>&gt;</a:t>
            </a:r>
            <a:r>
              <a:rPr lang="en-US"/>
              <a:t>p</a:t>
            </a:r>
            <a:r>
              <a:rPr lang="en-US" baseline="-25000"/>
              <a:t>x1</a:t>
            </a:r>
            <a:r>
              <a:rPr lang="de-DE"/>
              <a:t> kauft nur Konsument 2. Die Gesamtnachfrage ist X</a:t>
            </a:r>
            <a:r>
              <a:rPr lang="de-DE" baseline="30000"/>
              <a:t>NG</a:t>
            </a:r>
            <a:r>
              <a:rPr lang="de-DE"/>
              <a:t>(</a:t>
            </a:r>
            <a:r>
              <a:rPr lang="en-US"/>
              <a:t>p</a:t>
            </a:r>
            <a:r>
              <a:rPr lang="en-US" baseline="-25000"/>
              <a:t>x</a:t>
            </a:r>
            <a:r>
              <a:rPr lang="de-DE"/>
              <a:t>)= X</a:t>
            </a:r>
            <a:r>
              <a:rPr lang="de-DE" baseline="30000"/>
              <a:t>N2</a:t>
            </a:r>
            <a:r>
              <a:rPr lang="de-DE"/>
              <a:t>(</a:t>
            </a:r>
            <a:r>
              <a:rPr lang="en-US"/>
              <a:t>p</a:t>
            </a:r>
            <a:r>
              <a:rPr lang="en-US" baseline="-25000"/>
              <a:t>x</a:t>
            </a:r>
            <a:r>
              <a:rPr lang="de-DE"/>
              <a:t>).</a:t>
            </a:r>
          </a:p>
        </p:txBody>
      </p:sp>
      <p:sp>
        <p:nvSpPr>
          <p:cNvPr id="2190" name="Text Box 142"/>
          <p:cNvSpPr txBox="1">
            <a:spLocks noChangeArrowheads="1"/>
          </p:cNvSpPr>
          <p:nvPr/>
        </p:nvSpPr>
        <p:spPr bwMode="auto">
          <a:xfrm>
            <a:off x="755650" y="5229225"/>
            <a:ext cx="7416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de-DE"/>
              <a:t>3) Falls</a:t>
            </a:r>
            <a:r>
              <a:rPr lang="en-US">
                <a:cs typeface="Arial" charset="0"/>
              </a:rPr>
              <a:t> p</a:t>
            </a:r>
            <a:r>
              <a:rPr lang="en-US" baseline="-25000">
                <a:cs typeface="Arial" charset="0"/>
              </a:rPr>
              <a:t>x1</a:t>
            </a:r>
            <a:r>
              <a:rPr lang="en-US">
                <a:cs typeface="Arial" charset="0"/>
              </a:rPr>
              <a:t>≥p</a:t>
            </a:r>
            <a:r>
              <a:rPr lang="en-US" baseline="-25000">
                <a:cs typeface="Arial" charset="0"/>
              </a:rPr>
              <a:t>x </a:t>
            </a:r>
            <a:r>
              <a:rPr lang="de-DE"/>
              <a:t>kaufen beide Konsumenten. Die Gesamtnachfrage ist X</a:t>
            </a:r>
            <a:r>
              <a:rPr lang="de-DE" baseline="30000"/>
              <a:t>NG</a:t>
            </a:r>
            <a:r>
              <a:rPr lang="de-DE"/>
              <a:t>(</a:t>
            </a:r>
            <a:r>
              <a:rPr lang="en-US"/>
              <a:t>p</a:t>
            </a:r>
            <a:r>
              <a:rPr lang="en-US" baseline="-25000"/>
              <a:t>x</a:t>
            </a:r>
            <a:r>
              <a:rPr lang="de-DE"/>
              <a:t>)= X</a:t>
            </a:r>
            <a:r>
              <a:rPr lang="de-DE" baseline="30000"/>
              <a:t>N1</a:t>
            </a:r>
            <a:r>
              <a:rPr lang="de-DE"/>
              <a:t>(</a:t>
            </a:r>
            <a:r>
              <a:rPr lang="en-US"/>
              <a:t>p</a:t>
            </a:r>
            <a:r>
              <a:rPr lang="en-US" baseline="-25000"/>
              <a:t>x</a:t>
            </a:r>
            <a:r>
              <a:rPr lang="de-DE"/>
              <a:t>)+ X</a:t>
            </a:r>
            <a:r>
              <a:rPr lang="de-DE" baseline="30000"/>
              <a:t>N2</a:t>
            </a:r>
            <a:r>
              <a:rPr lang="de-DE"/>
              <a:t>(</a:t>
            </a:r>
            <a:r>
              <a:rPr lang="en-US"/>
              <a:t>p</a:t>
            </a:r>
            <a:r>
              <a:rPr lang="en-US" baseline="-25000"/>
              <a:t>x</a:t>
            </a:r>
            <a:r>
              <a:rPr lang="de-DE"/>
              <a:t>).</a:t>
            </a:r>
          </a:p>
        </p:txBody>
      </p:sp>
      <p:sp>
        <p:nvSpPr>
          <p:cNvPr id="2191" name="Line 143"/>
          <p:cNvSpPr>
            <a:spLocks noChangeShapeType="1"/>
          </p:cNvSpPr>
          <p:nvPr/>
        </p:nvSpPr>
        <p:spPr bwMode="auto">
          <a:xfrm>
            <a:off x="2124075" y="4149725"/>
            <a:ext cx="71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92" name="Line 144"/>
          <p:cNvSpPr>
            <a:spLocks noChangeShapeType="1"/>
          </p:cNvSpPr>
          <p:nvPr/>
        </p:nvSpPr>
        <p:spPr bwMode="auto">
          <a:xfrm>
            <a:off x="1763713" y="4724400"/>
            <a:ext cx="71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93" name="Line 145"/>
          <p:cNvSpPr>
            <a:spLocks noChangeShapeType="1"/>
          </p:cNvSpPr>
          <p:nvPr/>
        </p:nvSpPr>
        <p:spPr bwMode="auto">
          <a:xfrm>
            <a:off x="2555875" y="4724400"/>
            <a:ext cx="71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94" name="Line 146"/>
          <p:cNvSpPr>
            <a:spLocks noChangeShapeType="1"/>
          </p:cNvSpPr>
          <p:nvPr/>
        </p:nvSpPr>
        <p:spPr bwMode="auto">
          <a:xfrm>
            <a:off x="1763713" y="5300663"/>
            <a:ext cx="71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95" name="Text Box 147"/>
          <p:cNvSpPr txBox="1">
            <a:spLocks noChangeArrowheads="1"/>
          </p:cNvSpPr>
          <p:nvPr/>
        </p:nvSpPr>
        <p:spPr bwMode="auto">
          <a:xfrm>
            <a:off x="2484438" y="1700213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x2</a:t>
            </a:r>
          </a:p>
        </p:txBody>
      </p:sp>
      <p:sp>
        <p:nvSpPr>
          <p:cNvPr id="2196" name="Text Box 148"/>
          <p:cNvSpPr txBox="1">
            <a:spLocks noChangeArrowheads="1"/>
          </p:cNvSpPr>
          <p:nvPr/>
        </p:nvSpPr>
        <p:spPr bwMode="auto">
          <a:xfrm>
            <a:off x="323850" y="2133600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x1</a:t>
            </a:r>
          </a:p>
        </p:txBody>
      </p:sp>
      <p:sp>
        <p:nvSpPr>
          <p:cNvPr id="2197" name="Text Box 149"/>
          <p:cNvSpPr txBox="1">
            <a:spLocks noChangeArrowheads="1"/>
          </p:cNvSpPr>
          <p:nvPr/>
        </p:nvSpPr>
        <p:spPr bwMode="auto">
          <a:xfrm>
            <a:off x="4787900" y="155733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x2</a:t>
            </a:r>
          </a:p>
        </p:txBody>
      </p:sp>
      <p:sp>
        <p:nvSpPr>
          <p:cNvPr id="2198" name="Text Box 150"/>
          <p:cNvSpPr txBox="1">
            <a:spLocks noChangeArrowheads="1"/>
          </p:cNvSpPr>
          <p:nvPr/>
        </p:nvSpPr>
        <p:spPr bwMode="auto">
          <a:xfrm>
            <a:off x="4787900" y="2349500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x1</a:t>
            </a:r>
          </a:p>
        </p:txBody>
      </p:sp>
      <p:sp>
        <p:nvSpPr>
          <p:cNvPr id="2199" name="Text Box 151"/>
          <p:cNvSpPr txBox="1">
            <a:spLocks noChangeArrowheads="1"/>
          </p:cNvSpPr>
          <p:nvPr/>
        </p:nvSpPr>
        <p:spPr bwMode="auto">
          <a:xfrm>
            <a:off x="2484438" y="2349500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x1</a:t>
            </a:r>
          </a:p>
        </p:txBody>
      </p:sp>
      <p:sp>
        <p:nvSpPr>
          <p:cNvPr id="2200" name="Text Box 152"/>
          <p:cNvSpPr txBox="1">
            <a:spLocks noChangeArrowheads="1"/>
          </p:cNvSpPr>
          <p:nvPr/>
        </p:nvSpPr>
        <p:spPr bwMode="auto">
          <a:xfrm>
            <a:off x="6011863" y="1341438"/>
            <a:ext cx="15128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de-DE"/>
          </a:p>
        </p:txBody>
      </p:sp>
      <p:sp>
        <p:nvSpPr>
          <p:cNvPr id="2201" name="Text Box 153"/>
          <p:cNvSpPr txBox="1">
            <a:spLocks noChangeArrowheads="1"/>
          </p:cNvSpPr>
          <p:nvPr/>
        </p:nvSpPr>
        <p:spPr bwMode="auto">
          <a:xfrm>
            <a:off x="1116013" y="1052513"/>
            <a:ext cx="16557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Konsument 1</a:t>
            </a:r>
          </a:p>
        </p:txBody>
      </p:sp>
      <p:sp>
        <p:nvSpPr>
          <p:cNvPr id="2202" name="Text Box 154"/>
          <p:cNvSpPr txBox="1">
            <a:spLocks noChangeArrowheads="1"/>
          </p:cNvSpPr>
          <p:nvPr/>
        </p:nvSpPr>
        <p:spPr bwMode="auto">
          <a:xfrm>
            <a:off x="3203575" y="1052513"/>
            <a:ext cx="16557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Konsument 2</a:t>
            </a:r>
          </a:p>
        </p:txBody>
      </p:sp>
      <p:sp>
        <p:nvSpPr>
          <p:cNvPr id="2203" name="Line 155"/>
          <p:cNvSpPr>
            <a:spLocks noChangeShapeType="1"/>
          </p:cNvSpPr>
          <p:nvPr/>
        </p:nvSpPr>
        <p:spPr bwMode="auto">
          <a:xfrm>
            <a:off x="539750" y="2205038"/>
            <a:ext cx="71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204" name="Line 156"/>
          <p:cNvSpPr>
            <a:spLocks noChangeShapeType="1"/>
          </p:cNvSpPr>
          <p:nvPr/>
        </p:nvSpPr>
        <p:spPr bwMode="auto">
          <a:xfrm>
            <a:off x="2700338" y="1773238"/>
            <a:ext cx="71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205" name="Line 157"/>
          <p:cNvSpPr>
            <a:spLocks noChangeShapeType="1"/>
          </p:cNvSpPr>
          <p:nvPr/>
        </p:nvSpPr>
        <p:spPr bwMode="auto">
          <a:xfrm>
            <a:off x="5003800" y="1628775"/>
            <a:ext cx="71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206" name="Line 158"/>
          <p:cNvSpPr>
            <a:spLocks noChangeShapeType="1"/>
          </p:cNvSpPr>
          <p:nvPr/>
        </p:nvSpPr>
        <p:spPr bwMode="auto">
          <a:xfrm>
            <a:off x="2700338" y="2420938"/>
            <a:ext cx="71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207" name="Line 159"/>
          <p:cNvSpPr>
            <a:spLocks noChangeShapeType="1"/>
          </p:cNvSpPr>
          <p:nvPr/>
        </p:nvSpPr>
        <p:spPr bwMode="auto">
          <a:xfrm>
            <a:off x="5003800" y="2420938"/>
            <a:ext cx="71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208" name="Text Box 160"/>
          <p:cNvSpPr txBox="1">
            <a:spLocks noChangeArrowheads="1"/>
          </p:cNvSpPr>
          <p:nvPr/>
        </p:nvSpPr>
        <p:spPr bwMode="auto">
          <a:xfrm>
            <a:off x="5940425" y="1052513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Gesamt</a:t>
            </a:r>
          </a:p>
        </p:txBody>
      </p:sp>
      <p:sp>
        <p:nvSpPr>
          <p:cNvPr id="2209" name="Text Box 161"/>
          <p:cNvSpPr txBox="1">
            <a:spLocks noChangeArrowheads="1"/>
          </p:cNvSpPr>
          <p:nvPr/>
        </p:nvSpPr>
        <p:spPr bwMode="auto">
          <a:xfrm>
            <a:off x="4427538" y="3429000"/>
            <a:ext cx="936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  <a:r>
              <a:rPr lang="de-DE" baseline="30000"/>
              <a:t>N2</a:t>
            </a:r>
            <a:r>
              <a:rPr lang="de-DE"/>
              <a:t>(</a:t>
            </a:r>
            <a:r>
              <a:rPr lang="en-US"/>
              <a:t>p</a:t>
            </a:r>
            <a:r>
              <a:rPr lang="en-US" baseline="-25000"/>
              <a:t>x</a:t>
            </a:r>
            <a:r>
              <a:rPr lang="de-DE"/>
              <a:t>)</a:t>
            </a:r>
          </a:p>
        </p:txBody>
      </p:sp>
      <p:sp>
        <p:nvSpPr>
          <p:cNvPr id="2210" name="Text Box 162"/>
          <p:cNvSpPr txBox="1">
            <a:spLocks noChangeArrowheads="1"/>
          </p:cNvSpPr>
          <p:nvPr/>
        </p:nvSpPr>
        <p:spPr bwMode="auto">
          <a:xfrm>
            <a:off x="1979613" y="3429000"/>
            <a:ext cx="936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  <a:r>
              <a:rPr lang="de-DE" baseline="30000"/>
              <a:t>N1</a:t>
            </a:r>
            <a:r>
              <a:rPr lang="de-DE"/>
              <a:t>(</a:t>
            </a:r>
            <a:r>
              <a:rPr lang="en-US"/>
              <a:t>p</a:t>
            </a:r>
            <a:r>
              <a:rPr lang="en-US" baseline="-25000"/>
              <a:t>x</a:t>
            </a:r>
            <a:r>
              <a:rPr lang="de-DE"/>
              <a:t>)</a:t>
            </a:r>
          </a:p>
        </p:txBody>
      </p:sp>
      <p:sp>
        <p:nvSpPr>
          <p:cNvPr id="2211" name="Line 163"/>
          <p:cNvSpPr>
            <a:spLocks noChangeShapeType="1"/>
          </p:cNvSpPr>
          <p:nvPr/>
        </p:nvSpPr>
        <p:spPr bwMode="auto">
          <a:xfrm>
            <a:off x="5364163" y="1916113"/>
            <a:ext cx="1152525" cy="144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213" name="Text Box 165"/>
          <p:cNvSpPr txBox="1">
            <a:spLocks noChangeArrowheads="1"/>
          </p:cNvSpPr>
          <p:nvPr/>
        </p:nvSpPr>
        <p:spPr bwMode="auto">
          <a:xfrm>
            <a:off x="2771775" y="3284538"/>
            <a:ext cx="358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6" grpId="0" animBg="1"/>
      <p:bldP spid="2128" grpId="0" animBg="1"/>
      <p:bldP spid="2140" grpId="0"/>
      <p:bldP spid="2150" grpId="0"/>
      <p:bldP spid="2171" grpId="0" animBg="1"/>
      <p:bldP spid="2172" grpId="0" animBg="1"/>
      <p:bldP spid="2173" grpId="0" animBg="1"/>
      <p:bldP spid="2174" grpId="0" animBg="1"/>
      <p:bldP spid="2175" grpId="0" animBg="1"/>
      <p:bldP spid="2178" grpId="0" animBg="1"/>
      <p:bldP spid="2179" grpId="0" animBg="1"/>
      <p:bldP spid="2185" grpId="0"/>
      <p:bldP spid="2186" grpId="0"/>
      <p:bldP spid="2187" grpId="0"/>
      <p:bldP spid="2188" grpId="0"/>
      <p:bldP spid="2189" grpId="0"/>
      <p:bldP spid="2190" grpId="0"/>
      <p:bldP spid="2191" grpId="0" animBg="1"/>
      <p:bldP spid="2192" grpId="0" animBg="1"/>
      <p:bldP spid="2193" grpId="0" animBg="1"/>
      <p:bldP spid="2194" grpId="0" animBg="1"/>
      <p:bldP spid="2197" grpId="0"/>
      <p:bldP spid="2198" grpId="0"/>
      <p:bldP spid="2199" grpId="0"/>
      <p:bldP spid="2205" grpId="0" animBg="1"/>
      <p:bldP spid="2206" grpId="0" animBg="1"/>
      <p:bldP spid="2207" grpId="0" animBg="1"/>
      <p:bldP spid="2211" grpId="0" animBg="1"/>
      <p:bldP spid="2211" grpId="1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Bildschirmpräsentation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Standarddesign</vt:lpstr>
      <vt:lpstr>PowerPoint-Präsentation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Grafische Herleitung der Gesamtnachfrage zweier Konsumenten</dc:title>
  <dc:creator>Dr. rer. pol. Jens Siebel</dc:creator>
  <cp:lastModifiedBy>Dr. Jens Siebel</cp:lastModifiedBy>
  <cp:revision>84</cp:revision>
  <dcterms:created xsi:type="dcterms:W3CDTF">2004-02-08T17:56:23Z</dcterms:created>
  <dcterms:modified xsi:type="dcterms:W3CDTF">2012-03-12T10:28:56Z</dcterms:modified>
</cp:coreProperties>
</file>